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772400" cy="10058400"/>
  <p:notesSz cx="6858000" cy="9144000"/>
  <p:embeddedFontLst>
    <p:embeddedFont>
      <p:font typeface="DM Sans Bold" charset="1" panose="00000000000000000000"/>
      <p:regular r:id="rId10"/>
    </p:embeddedFont>
    <p:embeddedFont>
      <p:font typeface="Cormorant Garamond" charset="1" panose="00000500000000000000"/>
      <p:regular r:id="rId11"/>
    </p:embeddedFont>
    <p:embeddedFont>
      <p:font typeface="Higuen Elegant Serif" charset="1" panose="00000000000000000000"/>
      <p:regular r:id="rId12"/>
    </p:embeddedFont>
    <p:embeddedFont>
      <p:font typeface="DM Sans" charset="1" panose="00000000000000000000"/>
      <p:regular r:id="rId13"/>
    </p:embeddedFont>
    <p:embeddedFont>
      <p:font typeface="Open Sans" charset="1" panose="00000000000000000000"/>
      <p:regular r:id="rId14"/>
    </p:embeddedFont>
    <p:embeddedFont>
      <p:font typeface="DM Sans Italics" charset="1" panose="00000000000000000000"/>
      <p:regular r:id="rId15"/>
    </p:embeddedFont>
    <p:embeddedFont>
      <p:font typeface="Open Sans Italics" charset="1" panose="00000000000000000000"/>
      <p:regular r:id="rId16"/>
    </p:embeddedFont>
    <p:embeddedFont>
      <p:font typeface="Public Sans Italics" charset="1" panose="00000000000000000000"/>
      <p:regular r:id="rId17"/>
    </p:embeddedFont>
    <p:embeddedFont>
      <p:font typeface="Arial Unicode" charset="1" panose="020B0604020202020204"/>
      <p:regular r:id="rId18"/>
    </p:embeddedFont>
    <p:embeddedFont>
      <p:font typeface="Cormorant Garamond Italics" charset="1" panose="00000500000000000000"/>
      <p:regular r:id="rId19"/>
    </p:embeddedFont>
    <p:embeddedFont>
      <p:font typeface="Cormorant Garamond Bold" charset="1" panose="000008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25268" y="108000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0" y="0"/>
                </a:moveTo>
                <a:lnTo>
                  <a:pt x="2418991" y="0"/>
                </a:lnTo>
                <a:lnTo>
                  <a:pt x="2418991" y="2418992"/>
                </a:lnTo>
                <a:lnTo>
                  <a:pt x="0" y="2418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5225268" y="7508555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0" y="2418992"/>
                </a:moveTo>
                <a:lnTo>
                  <a:pt x="2418991" y="2418992"/>
                </a:lnTo>
                <a:lnTo>
                  <a:pt x="2418991" y="0"/>
                </a:lnTo>
                <a:lnTo>
                  <a:pt x="0" y="0"/>
                </a:lnTo>
                <a:lnTo>
                  <a:pt x="0" y="241899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08000" y="142678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2418992" y="0"/>
                </a:moveTo>
                <a:lnTo>
                  <a:pt x="0" y="0"/>
                </a:lnTo>
                <a:lnTo>
                  <a:pt x="0" y="2418992"/>
                </a:lnTo>
                <a:lnTo>
                  <a:pt x="2418992" y="2418992"/>
                </a:lnTo>
                <a:lnTo>
                  <a:pt x="241899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108000" y="7508555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2418992" y="2418992"/>
                </a:moveTo>
                <a:lnTo>
                  <a:pt x="0" y="2418992"/>
                </a:lnTo>
                <a:lnTo>
                  <a:pt x="0" y="0"/>
                </a:lnTo>
                <a:lnTo>
                  <a:pt x="2418992" y="0"/>
                </a:lnTo>
                <a:lnTo>
                  <a:pt x="2418992" y="241899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323501" y="469824"/>
            <a:ext cx="1312285" cy="927871"/>
          </a:xfrm>
          <a:custGeom>
            <a:avLst/>
            <a:gdLst/>
            <a:ahLst/>
            <a:cxnLst/>
            <a:rect r="r" b="b" t="t" l="l"/>
            <a:pathLst>
              <a:path h="927871" w="1312285">
                <a:moveTo>
                  <a:pt x="0" y="0"/>
                </a:moveTo>
                <a:lnTo>
                  <a:pt x="1312285" y="0"/>
                </a:lnTo>
                <a:lnTo>
                  <a:pt x="1312285" y="927871"/>
                </a:lnTo>
                <a:lnTo>
                  <a:pt x="0" y="9278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199" t="-31477" r="-21771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180657" y="7568930"/>
            <a:ext cx="142844" cy="139419"/>
          </a:xfrm>
          <a:custGeom>
            <a:avLst/>
            <a:gdLst/>
            <a:ahLst/>
            <a:cxnLst/>
            <a:rect r="r" b="b" t="t" l="l"/>
            <a:pathLst>
              <a:path h="139419" w="142844">
                <a:moveTo>
                  <a:pt x="0" y="0"/>
                </a:moveTo>
                <a:lnTo>
                  <a:pt x="142844" y="0"/>
                </a:lnTo>
                <a:lnTo>
                  <a:pt x="142844" y="139420"/>
                </a:lnTo>
                <a:lnTo>
                  <a:pt x="0" y="1394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062947" y="2451418"/>
            <a:ext cx="2981315" cy="27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b="true" sz="1659" spc="69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FROM THE TANDOOR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82408" y="8194187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CHILLI CHICKEN /PANEER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$16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820814" y="2526992"/>
            <a:ext cx="142844" cy="139419"/>
          </a:xfrm>
          <a:custGeom>
            <a:avLst/>
            <a:gdLst/>
            <a:ahLst/>
            <a:cxnLst/>
            <a:rect r="r" b="b" t="t" l="l"/>
            <a:pathLst>
              <a:path h="139419" w="142844">
                <a:moveTo>
                  <a:pt x="0" y="0"/>
                </a:moveTo>
                <a:lnTo>
                  <a:pt x="142844" y="0"/>
                </a:lnTo>
                <a:lnTo>
                  <a:pt x="142844" y="139419"/>
                </a:lnTo>
                <a:lnTo>
                  <a:pt x="0" y="1394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32192" y="8222762"/>
            <a:ext cx="142844" cy="139419"/>
          </a:xfrm>
          <a:custGeom>
            <a:avLst/>
            <a:gdLst/>
            <a:ahLst/>
            <a:cxnLst/>
            <a:rect r="r" b="b" t="t" l="l"/>
            <a:pathLst>
              <a:path h="139419" w="142844">
                <a:moveTo>
                  <a:pt x="0" y="0"/>
                </a:moveTo>
                <a:lnTo>
                  <a:pt x="142844" y="0"/>
                </a:lnTo>
                <a:lnTo>
                  <a:pt x="142844" y="139419"/>
                </a:lnTo>
                <a:lnTo>
                  <a:pt x="0" y="1394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544089" y="8222762"/>
            <a:ext cx="135461" cy="132214"/>
          </a:xfrm>
          <a:custGeom>
            <a:avLst/>
            <a:gdLst/>
            <a:ahLst/>
            <a:cxnLst/>
            <a:rect r="r" b="b" t="t" l="l"/>
            <a:pathLst>
              <a:path h="132214" w="135461">
                <a:moveTo>
                  <a:pt x="0" y="0"/>
                </a:moveTo>
                <a:lnTo>
                  <a:pt x="135461" y="0"/>
                </a:lnTo>
                <a:lnTo>
                  <a:pt x="135461" y="132213"/>
                </a:lnTo>
                <a:lnTo>
                  <a:pt x="0" y="1322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352182" y="1270989"/>
            <a:ext cx="5421530" cy="89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1"/>
              </a:lnSpc>
            </a:pPr>
            <a:r>
              <a:rPr lang="en-US" sz="5193">
                <a:solidFill>
                  <a:srgbClr val="5D1212"/>
                </a:solidFill>
                <a:latin typeface="Higuen Elegant Serif"/>
                <a:ea typeface="Higuen Elegant Serif"/>
                <a:cs typeface="Higuen Elegant Serif"/>
                <a:sym typeface="Higuen Elegant Serif"/>
              </a:rPr>
              <a:t>ROYAL PALACE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764198" y="1039626"/>
            <a:ext cx="624082" cy="224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5"/>
              </a:lnSpc>
            </a:pPr>
            <a:r>
              <a:rPr lang="en-US" sz="1303" spc="54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ESTD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20073" y="1939530"/>
            <a:ext cx="4908147" cy="191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5"/>
              </a:lnSpc>
            </a:pPr>
            <a:r>
              <a:rPr lang="en-US" sz="1103" spc="46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CELEBRATE EVERY M</a:t>
            </a:r>
            <a:r>
              <a:rPr lang="en-US" sz="1103" spc="46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OMENT WITH A TASTE OF HOME AND ROYALTY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6141" y="2451418"/>
            <a:ext cx="3696338" cy="27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b="true" sz="1659" spc="69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  </a:t>
            </a:r>
            <a:r>
              <a:rPr lang="en-US" b="true" sz="1659" spc="69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CHAAT CORNER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4911" y="4714372"/>
            <a:ext cx="3822910" cy="248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3"/>
              </a:lnSpc>
            </a:pPr>
            <a:r>
              <a:rPr lang="en-US" b="true" sz="1459" spc="61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   SHAREABLES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7361" y="2902030"/>
            <a:ext cx="3958799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BANARASI ALOO TIKKI CHAAT- $12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87795" y="3122927"/>
            <a:ext cx="3233031" cy="193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Stuffed potato patties fried and topped with mint, tamarind, chickpea, yogurt, and cilantro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538559" y="1020576"/>
            <a:ext cx="686709" cy="224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5"/>
              </a:lnSpc>
            </a:pPr>
            <a:r>
              <a:rPr lang="en-US" sz="1303" spc="54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1998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059708" y="168900"/>
            <a:ext cx="1856854" cy="647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5"/>
              </a:lnSpc>
            </a:pPr>
            <a:r>
              <a:rPr lang="en-US" sz="1303" spc="54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FLAVORS THAT DELIGHT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2345" y="3411953"/>
            <a:ext cx="3880135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DELHI STYLE DAHI PURI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87795" y="3660790"/>
            <a:ext cx="3233031" cy="1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S</a:t>
            </a:r>
            <a:r>
              <a:rPr lang="en-US" sz="744" i="true" spc="31">
                <a:solidFill>
                  <a:srgbClr val="5D1212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tuffed potato patties fried and topped with mint, tamarind, chickpea, yogurt, and cilantro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44442" y="3940290"/>
            <a:ext cx="363520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SPINACH SPROUT CHAAT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87795" y="4158647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pinach leaf pakoras, topped with tomato, onion, bean sprouts,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mint, tamarind, yogurt, and cilantro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86134" y="5078542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PANI POORI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87795" y="5296898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treet-style dough balls stuffed with potato, onion, chickpea,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served with spicy mint water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26359" y="5611177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SAMOSA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18190" y="5820009"/>
            <a:ext cx="3233031" cy="288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raditional triangular pastry stuffed with cumin and spiced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potato or spiced ground chicken</a:t>
            </a:r>
          </a:p>
          <a:p>
            <a:pPr algn="ctr">
              <a:lnSpc>
                <a:spcPts val="781"/>
              </a:lnSpc>
            </a:pPr>
          </a:p>
        </p:txBody>
      </p:sp>
      <p:sp>
        <p:nvSpPr>
          <p:cNvPr name="TextBox 30" id="30"/>
          <p:cNvSpPr txBox="true"/>
          <p:nvPr/>
        </p:nvSpPr>
        <p:spPr>
          <a:xfrm rot="0">
            <a:off x="1486976" y="5667115"/>
            <a:ext cx="2399224" cy="11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"/>
              </a:lnSpc>
            </a:pP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[V</a:t>
            </a: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EG - $8  KEEMA-$12]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55740" y="6131386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MIXED VEGETABLES PAKORA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$10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18190" y="6356081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All-time favo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rite snack consisting of assortment of spinach,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onion, potato, and cauliflower fritters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55740" y="6645106"/>
            <a:ext cx="3097142" cy="215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4"/>
              </a:lnSpc>
            </a:pPr>
            <a:r>
              <a:rPr lang="en-US" sz="1253" spc="52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MASALA DOSA BALLS </a:t>
            </a:r>
            <a:r>
              <a:rPr lang="en-US" sz="1253" spc="52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$12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71263" y="6879973"/>
            <a:ext cx="3233031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Fusion-style f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ried dosa aloo balls served with coconut chutney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55740" y="7093490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LASOONI GOBHI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$12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64943" y="7311847"/>
            <a:ext cx="3045670" cy="98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"/>
              </a:lnSpc>
            </a:pPr>
            <a:r>
              <a:rPr lang="en-US" sz="739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Garlicky batter-f</a:t>
            </a:r>
            <a:r>
              <a:rPr lang="en-US" sz="739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ried cauliflower florets tossed in tomato sauce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23684" y="7524699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AMRITSARI FISH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655740" y="7743056"/>
            <a:ext cx="3045670" cy="192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7"/>
              </a:lnSpc>
            </a:pPr>
            <a:r>
              <a:rPr lang="en-US" sz="740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Spicy Tilapia cutlets loaded w</a:t>
            </a:r>
            <a:r>
              <a:rPr lang="en-US" sz="740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ith chilli powder, gram flour, carom seed, fried and topped with lemon, onion, and chaat masala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99699" y="2895045"/>
            <a:ext cx="3192545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MURGH MALAI TIKKA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$25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187812" y="3122927"/>
            <a:ext cx="3119365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Rich an</a:t>
            </a:r>
            <a:r>
              <a:rPr lang="en-US" sz="744" i="true" spc="31">
                <a:solidFill>
                  <a:srgbClr val="5D1212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d creamy chicken pieces marinated in yogurt, cream cheese, garlic and blend of herbs and spices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176879" y="3411953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CHICKEN BANJARA TIKKA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$25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31754" y="3639834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Spicy bon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eless chicken breasts marinated in yogurt, red chilli,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garlic, blend of spices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180857" y="3940290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TANDOORI CHICKEN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$27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112913" y="4149122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raditional bone-in thighs and legs marinated in yogurt, lemon,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garlic, and blend of spices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112913" y="4464817"/>
            <a:ext cx="1919487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SEEKH KEBAB  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198924" y="4684126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Cyl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indrical kebabs (choice of minced chicken or lamb) ground with ginger, onion, garlic, spice blend, cooked on skewer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156656" y="4507740"/>
            <a:ext cx="2399224" cy="132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6"/>
              </a:lnSpc>
            </a:pPr>
            <a:r>
              <a:rPr lang="en-US" sz="854" spc="35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[CHICKEN</a:t>
            </a:r>
            <a:r>
              <a:rPr lang="en-US" sz="854" spc="35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 - $25  LAMB- 26]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176101" y="5000625"/>
            <a:ext cx="2716135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LAMB CHOPS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146160" y="5209457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Ch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ef’s special lamb chops marinated with yogurt, rosemary, 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blend of masalas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5074383" y="5039827"/>
            <a:ext cx="2399224" cy="11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"/>
              </a:lnSpc>
            </a:pP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[$7 /PC]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146160" y="5517681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AJWAINI SALMON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$30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4115620" y="5740460"/>
            <a:ext cx="3316334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picy salmon pieces marinated in yogurt, lemon, aromatic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carom seed, and blend of spices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4225217" y="6079767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TANDOORI SHRIMP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$30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4157272" y="6307649"/>
            <a:ext cx="3316334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Jumbo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shrimp marinated in yogurt lemon, garlic, chilli powder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4074146" y="6502116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MIXED GRILL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$35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4074146" y="6749048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Colorful sample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 of tandoori items: chicken, fish, shrimp, tikkas, and seekh kebabs,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4623900" y="7178856"/>
            <a:ext cx="2371260" cy="248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3"/>
              </a:lnSpc>
            </a:pPr>
            <a:r>
              <a:rPr lang="en-US" b="true" sz="1459" spc="61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INDO- CHINESE 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4180857" y="7591554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VEGETABLE HAKKA NOODLES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$15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4112913" y="7819436"/>
            <a:ext cx="3147020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Stir-fried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noodles cooked with seasonal vegetables, soy sauce and chilli oil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2363128" y="8431593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Chicken/ cottage cheese cubes stir-fried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with bell pepper, onion,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soy and chilli-garlic sauce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810205" y="8863494"/>
            <a:ext cx="6082031" cy="32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8"/>
              </a:lnSpc>
            </a:pPr>
            <a:r>
              <a:rPr lang="en-US" sz="751" spc="121">
                <a:solidFill>
                  <a:srgbClr val="5B725A"/>
                </a:solidFill>
                <a:latin typeface="Arial Unicode"/>
                <a:ea typeface="Arial Unicode"/>
                <a:cs typeface="Arial Unicode"/>
                <a:sym typeface="Arial Unicode"/>
              </a:rPr>
              <a:t>"Consumer Advisory Consumption of under-cooked meat, poultry, eggs, or seafood may increase the risk of food-borne illnesses. Alert your server if you have special dietary requirements. Please note that there is a 18% service fee applied to parties of 6 or more</a:t>
            </a:r>
          </a:p>
        </p:txBody>
      </p:sp>
      <p:sp>
        <p:nvSpPr>
          <p:cNvPr name="Freeform 62" id="62"/>
          <p:cNvSpPr/>
          <p:nvPr/>
        </p:nvSpPr>
        <p:spPr>
          <a:xfrm flipH="false" flipV="false" rot="0">
            <a:off x="3184349" y="2522166"/>
            <a:ext cx="135461" cy="132214"/>
          </a:xfrm>
          <a:custGeom>
            <a:avLst/>
            <a:gdLst/>
            <a:ahLst/>
            <a:cxnLst/>
            <a:rect r="r" b="b" t="t" l="l"/>
            <a:pathLst>
              <a:path h="132214" w="135461">
                <a:moveTo>
                  <a:pt x="0" y="0"/>
                </a:moveTo>
                <a:lnTo>
                  <a:pt x="135461" y="0"/>
                </a:lnTo>
                <a:lnTo>
                  <a:pt x="135461" y="132214"/>
                </a:lnTo>
                <a:lnTo>
                  <a:pt x="0" y="1322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2924247" y="4786894"/>
            <a:ext cx="135461" cy="132214"/>
          </a:xfrm>
          <a:custGeom>
            <a:avLst/>
            <a:gdLst/>
            <a:ahLst/>
            <a:cxnLst/>
            <a:rect r="r" b="b" t="t" l="l"/>
            <a:pathLst>
              <a:path h="132214" w="135461">
                <a:moveTo>
                  <a:pt x="0" y="0"/>
                </a:moveTo>
                <a:lnTo>
                  <a:pt x="135461" y="0"/>
                </a:lnTo>
                <a:lnTo>
                  <a:pt x="135461" y="132213"/>
                </a:lnTo>
                <a:lnTo>
                  <a:pt x="0" y="1322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FE5DB">
                <a:alpha val="100000"/>
              </a:srgbClr>
            </a:gs>
            <a:gs pos="100000">
              <a:srgbClr val="E7DCC8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8000" y="113242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2418992" y="0"/>
                </a:moveTo>
                <a:lnTo>
                  <a:pt x="0" y="0"/>
                </a:lnTo>
                <a:lnTo>
                  <a:pt x="0" y="2418992"/>
                </a:lnTo>
                <a:lnTo>
                  <a:pt x="2418992" y="2418992"/>
                </a:lnTo>
                <a:lnTo>
                  <a:pt x="241899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08000" y="7531408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2418992" y="2418992"/>
                </a:moveTo>
                <a:lnTo>
                  <a:pt x="0" y="2418992"/>
                </a:lnTo>
                <a:lnTo>
                  <a:pt x="0" y="0"/>
                </a:lnTo>
                <a:lnTo>
                  <a:pt x="2418992" y="0"/>
                </a:lnTo>
                <a:lnTo>
                  <a:pt x="2418992" y="241899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5245408" y="7531408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0" y="2418992"/>
                </a:moveTo>
                <a:lnTo>
                  <a:pt x="2418992" y="2418992"/>
                </a:lnTo>
                <a:lnTo>
                  <a:pt x="2418992" y="0"/>
                </a:lnTo>
                <a:lnTo>
                  <a:pt x="0" y="0"/>
                </a:lnTo>
                <a:lnTo>
                  <a:pt x="0" y="241899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245408" y="113242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0" y="0"/>
                </a:moveTo>
                <a:lnTo>
                  <a:pt x="2418992" y="0"/>
                </a:lnTo>
                <a:lnTo>
                  <a:pt x="2418992" y="2418992"/>
                </a:lnTo>
                <a:lnTo>
                  <a:pt x="0" y="2418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09705" y="759456"/>
            <a:ext cx="3167765" cy="27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b="true" sz="1659" spc="69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ROYAL SIGNATURE COMES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1114" y="1185937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TIKKA MASALA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85224" y="1544044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Famo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us tomato and cream sauce cooked with garlic, and fenugreek leaf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030642" y="759456"/>
            <a:ext cx="3008551" cy="27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b="true" sz="1659" spc="69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  GARDEN OF FLAVORS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37416" y="1419385"/>
            <a:ext cx="3074899" cy="11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"/>
              </a:lnSpc>
            </a:pPr>
            <a:r>
              <a:rPr lang="en-US" sz="75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[CHICKEN</a:t>
            </a:r>
            <a:r>
              <a:rPr lang="en-US" sz="75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 - $23 FISH - $25  SHRIMP - $26]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24379" y="1861351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CHICKEN MAKHANI - $23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53169" y="2060563"/>
            <a:ext cx="3233031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Velvety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Tomato-cream gravy with butter, cashew, and mild spices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6533" y="2260683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KADHAI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86533" y="2469515"/>
            <a:ext cx="3074899" cy="11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"/>
              </a:lnSpc>
            </a:pP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[CHICKEN</a:t>
            </a: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 - $23 LAMB- $24]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88490" y="2597156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Famo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us tomato and cream sauce cooked with garlic, and fenugreek leaf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91045" y="2860354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DESI GHEE CURRY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1244" y="3059661"/>
            <a:ext cx="2399224" cy="11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"/>
              </a:lnSpc>
            </a:pP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[CHICKEN</a:t>
            </a: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 - $23. LAMB- $25]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79284" y="3196827"/>
            <a:ext cx="3233031" cy="89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Tr</a:t>
            </a:r>
            <a:r>
              <a:rPr lang="en-US" sz="744" i="true" spc="31">
                <a:solidFill>
                  <a:srgbClr val="5D1212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aditional gravy made with onion, ginger, garlic, and spices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47228" y="3381769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ANDHRA CURRY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6187" y="3583378"/>
            <a:ext cx="2399224" cy="11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"/>
              </a:lnSpc>
            </a:pP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[CHICKEN</a:t>
            </a: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 - $23  LAMB- $25]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85224" y="3720544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Spicy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south indian curry made with onion, ginger, garlic, curry leaf red chili, and poppy seed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98174" y="4009569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VINDALOO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32235" y="4199351"/>
            <a:ext cx="3074899" cy="11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"/>
              </a:lnSpc>
            </a:pP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[CHICKEN</a:t>
            </a: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 - $23 LAMB - $25 SHRIMP - $26]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94340" y="4342859"/>
            <a:ext cx="3233031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Spicy vinegar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and chilli-based sauce with fresh ginger and spices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05842" y="4529501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SAAGWALA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91045" y="4747858"/>
            <a:ext cx="3074899" cy="11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"/>
              </a:lnSpc>
            </a:pP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[CHICKEN</a:t>
            </a: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 - $23 LAMB - $25 SHRIMP - $26]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37898" y="4874517"/>
            <a:ext cx="3233031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Rich cream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ed spinach with ginger, garlic, and onion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62285" y="5049934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KORMA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47228" y="5249241"/>
            <a:ext cx="3074899" cy="11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"/>
              </a:lnSpc>
            </a:pP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[CHICKEN</a:t>
            </a: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 - $23 LAMB - $25 SHRIMP - $26]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94340" y="5395932"/>
            <a:ext cx="3233031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Cashew cream bas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ed sauce with mild spices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51558" y="5618974"/>
            <a:ext cx="3464643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ROYAL GOAT MASALEDAR - $25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47228" y="5809474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Punjabi style gravy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with onion, heaps of ginger, garlic, and garam masala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44616" y="6104412"/>
            <a:ext cx="3176905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ROYAL GOAT MASALEDAR - $25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40451" y="6322769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Cubes of succulent lamb cooked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with yogurt, onion, ginger, garlic tomato, and garam masala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32235" y="7324134"/>
            <a:ext cx="3176905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BIRYANI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577779" y="6835423"/>
            <a:ext cx="3417694" cy="288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3"/>
              </a:lnSpc>
            </a:pPr>
            <a:r>
              <a:rPr lang="en-US" b="true" sz="1759" spc="73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RICE &amp; BIRYANI SELECTIONS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44616" y="7553848"/>
            <a:ext cx="3386025" cy="110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"/>
              </a:lnSpc>
            </a:pPr>
            <a:r>
              <a:rPr lang="en-US" sz="699" spc="29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[VEGETABLE</a:t>
            </a:r>
            <a:r>
              <a:rPr lang="en-US" sz="699" spc="29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 - $20 CHICKEN - $25 LAMB - $27 GOAT - $27  SHRIMP - $27]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91045" y="7702226"/>
            <a:ext cx="3484942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Aromatic steam cooked basmati rice made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with mint, onion, peppercorn, cilantro, and masalas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18820" y="7991251"/>
            <a:ext cx="3176905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LEMON RICE - $10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690757" y="8187280"/>
            <a:ext cx="3233031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Basmati rice cooked with cashe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w, lemon, and curry leaf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147184" y="1207969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ALOO GOBHI - $20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7990" y="1445376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Home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style Cauliflower and potato dish with cumin, ginger, garlic,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and blend of spices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194934" y="1755998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BHINDI MASALA - $20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030642" y="1958154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Tend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er okra pods stir-fried with onion, chili, tomato and blend of spices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176879" y="2251158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PALAK PANEER - $20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985712" y="2469515"/>
            <a:ext cx="3420086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Ea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rthy creamed spinach and Cottage cheese cubes with ginger, garlic,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and blend of spices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4122499" y="2773246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BAINGAN BHARTA - $20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903305" y="2969969"/>
            <a:ext cx="3464421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Hea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rty baked eggplant mash cooked with onion and blend of spices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122499" y="3203573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PANEER MAKHANI - $20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4029161" y="3412404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Cream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y paneer cubes cooked in tomato cream sauce with cashew, fenugreek leaf and mild spices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103834" y="3720480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MALAI KOFTA - $20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4050316" y="3929312"/>
            <a:ext cx="3233031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Fried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cheese dumplings cooked in creamy cashew gravy with mild blend of spices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4155001" y="4256437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METHI MALAI MUTTER - $19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4079239" y="4465269"/>
            <a:ext cx="3233031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Mildly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sweet, green pea and fenugreek leaf curry made in cream sauce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4062134" y="4700521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PUNJABI KADHI  - $20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863260" y="4918878"/>
            <a:ext cx="3449010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eep-fried fritters cooked in tangy yogurt and gram flour sauce with peppercorn, red chili, and blend of spices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4029161" y="5226953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CHANNA MASALA - $20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863260" y="5445310"/>
            <a:ext cx="3449010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Class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ic chickpea gravy cooked with onion, ginger, garlic, and blend of spices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4098586" y="5740046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YELLOW DAL TADKA - $20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3918716" y="5941508"/>
            <a:ext cx="3449010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Tradit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ional yellow lentils tempered with ginger, garlic, cumin, and butter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4122499" y="6199303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LANGAR DAL - $20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4455811" y="6674835"/>
            <a:ext cx="2430516" cy="27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b="true" sz="1659" spc="69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BREADS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4122499" y="7061311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NAAN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4112860" y="7288889"/>
            <a:ext cx="3116418" cy="11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"/>
              </a:lnSpc>
            </a:pP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[PLAIN</a:t>
            </a: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 - $5 GARLIC - $5 JALAPENO - $7 KEEMA - $8]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3977470" y="7435581"/>
            <a:ext cx="3449010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Clay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oven baked flatbread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4236472" y="8267853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ONION KULCHA - $8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4226250" y="7838880"/>
            <a:ext cx="3074899" cy="11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"/>
              </a:lnSpc>
            </a:pPr>
            <a:r>
              <a:rPr lang="en-US" sz="754" spc="31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[LACHCHA - $10  ALOO - $10]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4039194" y="8486210"/>
            <a:ext cx="3449010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Bread stuffed with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Onion and bell pepper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4226250" y="7639573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PARATHA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3977470" y="7985571"/>
            <a:ext cx="3449010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Unleavened whole wheat flatbread cooked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on flat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skillet  with butter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4186205" y="8672888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PHULKA          - $7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4194934" y="8709252"/>
            <a:ext cx="3449010" cy="164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1"/>
              </a:lnSpc>
            </a:pPr>
            <a:r>
              <a:rPr lang="en-US" sz="1144" i="true" spc="48">
                <a:solidFill>
                  <a:srgbClr val="5D1212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(3pcs)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3916201" y="8883455"/>
            <a:ext cx="3449010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Soft, Wheat flour flatbread made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on flat skillet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4122499" y="9081853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POORI          - $6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4079239" y="9106497"/>
            <a:ext cx="3449010" cy="164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1"/>
              </a:lnSpc>
            </a:pPr>
            <a:r>
              <a:rPr lang="en-US" sz="1144" i="true" spc="48">
                <a:solidFill>
                  <a:srgbClr val="5D1212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(2pcs)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1054426" y="8438585"/>
            <a:ext cx="2430516" cy="288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3"/>
              </a:lnSpc>
            </a:pPr>
            <a:r>
              <a:rPr lang="en-US" b="true" sz="1759" spc="73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ACCOMPANIMENTS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690757" y="8856073"/>
            <a:ext cx="3176905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MANGO CHUTNEY / RAITA - $6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777240" y="9083954"/>
            <a:ext cx="3176905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HOMESTYLE PICKLE - $5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3946564" y="9290226"/>
            <a:ext cx="3449010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Crispy fried bread</a:t>
            </a:r>
          </a:p>
        </p:txBody>
      </p:sp>
      <p:sp>
        <p:nvSpPr>
          <p:cNvPr name="Freeform 80" id="80"/>
          <p:cNvSpPr/>
          <p:nvPr/>
        </p:nvSpPr>
        <p:spPr>
          <a:xfrm flipH="false" flipV="false" rot="0">
            <a:off x="3886200" y="820900"/>
            <a:ext cx="142844" cy="139419"/>
          </a:xfrm>
          <a:custGeom>
            <a:avLst/>
            <a:gdLst/>
            <a:ahLst/>
            <a:cxnLst/>
            <a:rect r="r" b="b" t="t" l="l"/>
            <a:pathLst>
              <a:path h="139419" w="142844">
                <a:moveTo>
                  <a:pt x="0" y="0"/>
                </a:moveTo>
                <a:lnTo>
                  <a:pt x="142844" y="0"/>
                </a:lnTo>
                <a:lnTo>
                  <a:pt x="142844" y="139419"/>
                </a:lnTo>
                <a:lnTo>
                  <a:pt x="0" y="13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6818597" y="828106"/>
            <a:ext cx="135461" cy="132214"/>
          </a:xfrm>
          <a:custGeom>
            <a:avLst/>
            <a:gdLst/>
            <a:ahLst/>
            <a:cxnLst/>
            <a:rect r="r" b="b" t="t" l="l"/>
            <a:pathLst>
              <a:path h="132214" w="135461">
                <a:moveTo>
                  <a:pt x="0" y="0"/>
                </a:moveTo>
                <a:lnTo>
                  <a:pt x="135461" y="0"/>
                </a:lnTo>
                <a:lnTo>
                  <a:pt x="135461" y="132213"/>
                </a:lnTo>
                <a:lnTo>
                  <a:pt x="0" y="1322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2671413" y="7382045"/>
            <a:ext cx="114813" cy="112061"/>
          </a:xfrm>
          <a:custGeom>
            <a:avLst/>
            <a:gdLst/>
            <a:ahLst/>
            <a:cxnLst/>
            <a:rect r="r" b="b" t="t" l="l"/>
            <a:pathLst>
              <a:path h="112061" w="114813">
                <a:moveTo>
                  <a:pt x="0" y="0"/>
                </a:moveTo>
                <a:lnTo>
                  <a:pt x="114814" y="0"/>
                </a:lnTo>
                <a:lnTo>
                  <a:pt x="114814" y="112061"/>
                </a:lnTo>
                <a:lnTo>
                  <a:pt x="0" y="1120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2848261" y="7394290"/>
            <a:ext cx="102267" cy="99815"/>
          </a:xfrm>
          <a:custGeom>
            <a:avLst/>
            <a:gdLst/>
            <a:ahLst/>
            <a:cxnLst/>
            <a:rect r="r" b="b" t="t" l="l"/>
            <a:pathLst>
              <a:path h="99815" w="102267">
                <a:moveTo>
                  <a:pt x="0" y="0"/>
                </a:moveTo>
                <a:lnTo>
                  <a:pt x="102267" y="0"/>
                </a:lnTo>
                <a:lnTo>
                  <a:pt x="102267" y="99816"/>
                </a:lnTo>
                <a:lnTo>
                  <a:pt x="0" y="998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6161217" y="7087784"/>
            <a:ext cx="136486" cy="133214"/>
          </a:xfrm>
          <a:custGeom>
            <a:avLst/>
            <a:gdLst/>
            <a:ahLst/>
            <a:cxnLst/>
            <a:rect r="r" b="b" t="t" l="l"/>
            <a:pathLst>
              <a:path h="133214" w="136486">
                <a:moveTo>
                  <a:pt x="0" y="0"/>
                </a:moveTo>
                <a:lnTo>
                  <a:pt x="136486" y="0"/>
                </a:lnTo>
                <a:lnTo>
                  <a:pt x="136486" y="133214"/>
                </a:lnTo>
                <a:lnTo>
                  <a:pt x="0" y="1332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5986536" y="7087784"/>
            <a:ext cx="136486" cy="133214"/>
          </a:xfrm>
          <a:custGeom>
            <a:avLst/>
            <a:gdLst/>
            <a:ahLst/>
            <a:cxnLst/>
            <a:rect r="r" b="b" t="t" l="l"/>
            <a:pathLst>
              <a:path h="133214" w="136486">
                <a:moveTo>
                  <a:pt x="0" y="0"/>
                </a:moveTo>
                <a:lnTo>
                  <a:pt x="136486" y="0"/>
                </a:lnTo>
                <a:lnTo>
                  <a:pt x="136486" y="133214"/>
                </a:lnTo>
                <a:lnTo>
                  <a:pt x="0" y="1332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45408" y="127534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0" y="0"/>
                </a:moveTo>
                <a:lnTo>
                  <a:pt x="2418992" y="0"/>
                </a:lnTo>
                <a:lnTo>
                  <a:pt x="2418992" y="2418992"/>
                </a:lnTo>
                <a:lnTo>
                  <a:pt x="0" y="2418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5245408" y="7509833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0" y="2418992"/>
                </a:moveTo>
                <a:lnTo>
                  <a:pt x="2418992" y="2418992"/>
                </a:lnTo>
                <a:lnTo>
                  <a:pt x="2418992" y="0"/>
                </a:lnTo>
                <a:lnTo>
                  <a:pt x="0" y="0"/>
                </a:lnTo>
                <a:lnTo>
                  <a:pt x="0" y="241899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95384" y="108000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2418992" y="0"/>
                </a:moveTo>
                <a:lnTo>
                  <a:pt x="0" y="0"/>
                </a:lnTo>
                <a:lnTo>
                  <a:pt x="0" y="2418992"/>
                </a:lnTo>
                <a:lnTo>
                  <a:pt x="2418992" y="2418992"/>
                </a:lnTo>
                <a:lnTo>
                  <a:pt x="241899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108000" y="7524685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2418992" y="2418992"/>
                </a:moveTo>
                <a:lnTo>
                  <a:pt x="0" y="2418992"/>
                </a:lnTo>
                <a:lnTo>
                  <a:pt x="0" y="0"/>
                </a:lnTo>
                <a:lnTo>
                  <a:pt x="2418992" y="0"/>
                </a:lnTo>
                <a:lnTo>
                  <a:pt x="2418992" y="241899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323501" y="469824"/>
            <a:ext cx="1312285" cy="927871"/>
          </a:xfrm>
          <a:custGeom>
            <a:avLst/>
            <a:gdLst/>
            <a:ahLst/>
            <a:cxnLst/>
            <a:rect r="r" b="b" t="t" l="l"/>
            <a:pathLst>
              <a:path h="927871" w="1312285">
                <a:moveTo>
                  <a:pt x="0" y="0"/>
                </a:moveTo>
                <a:lnTo>
                  <a:pt x="1312285" y="0"/>
                </a:lnTo>
                <a:lnTo>
                  <a:pt x="1312285" y="927871"/>
                </a:lnTo>
                <a:lnTo>
                  <a:pt x="0" y="9278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199" t="-31477" r="-21771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52182" y="1270989"/>
            <a:ext cx="5421530" cy="89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1"/>
              </a:lnSpc>
            </a:pPr>
            <a:r>
              <a:rPr lang="en-US" sz="5193">
                <a:solidFill>
                  <a:srgbClr val="5D1212"/>
                </a:solidFill>
                <a:latin typeface="Higuen Elegant Serif"/>
                <a:ea typeface="Higuen Elegant Serif"/>
                <a:cs typeface="Higuen Elegant Serif"/>
                <a:sym typeface="Higuen Elegant Serif"/>
              </a:rPr>
              <a:t>ROYAL PALACE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64198" y="1039626"/>
            <a:ext cx="624082" cy="224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5"/>
              </a:lnSpc>
            </a:pPr>
            <a:r>
              <a:rPr lang="en-US" sz="1303" spc="54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ESTD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69098" y="1939530"/>
            <a:ext cx="4785806" cy="191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5"/>
              </a:lnSpc>
            </a:pPr>
            <a:r>
              <a:rPr lang="en-US" sz="1103" spc="46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CELEBRATE EVERY MOM</a:t>
            </a:r>
            <a:r>
              <a:rPr lang="en-US" sz="1103" spc="46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ENT WITH A TASTE OF HOME AND ROYALTY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0264" y="4373269"/>
            <a:ext cx="4024637" cy="27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3"/>
              </a:lnSpc>
            </a:pPr>
            <a:r>
              <a:rPr lang="en-US" b="true" sz="1659" spc="69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          IMPORTED &amp; DOMRSTIC BEERS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70588" y="6209188"/>
            <a:ext cx="2860520" cy="27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b="true" sz="1659" spc="69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SIGNATURE COCKTAILS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89058" y="4750221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KINGFISHER LARGER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$8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38559" y="1020576"/>
            <a:ext cx="686709" cy="224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5"/>
              </a:lnSpc>
            </a:pPr>
            <a:r>
              <a:rPr lang="en-US" sz="1303" spc="54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1998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059708" y="168900"/>
            <a:ext cx="1856854" cy="647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5"/>
              </a:lnSpc>
            </a:pPr>
            <a:r>
              <a:rPr lang="en-US" sz="1303" spc="54">
                <a:solidFill>
                  <a:srgbClr val="5D1212"/>
                </a:solidFill>
                <a:latin typeface="DM Sans"/>
                <a:ea typeface="DM Sans"/>
                <a:cs typeface="DM Sans"/>
                <a:sym typeface="DM Sans"/>
              </a:rPr>
              <a:t>FLAVORS THAT DELIGHT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42550" y="6711082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BOMBAY BLOODY MARY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$14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37289" y="6919914"/>
            <a:ext cx="3177045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V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odka, spicy tomato juice, touch of pickle,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Worcestershire, tobacco, black pepper. lemon garnish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369024" y="2746551"/>
            <a:ext cx="3009164" cy="27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b="true" sz="1659" spc="69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SIP &amp; SAVOR FINE WINES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369024" y="3161602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b="true" sz="1153" spc="48">
                <a:solidFill>
                  <a:srgbClr val="74171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SPARKING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58430" y="4993334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TAJ MAHAL LARGER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$8         $12   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33966" y="5218154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FLYING HORSE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$12      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59724" y="5035253"/>
            <a:ext cx="3233031" cy="14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6"/>
              </a:lnSpc>
            </a:pPr>
            <a:r>
              <a:rPr lang="en-US" sz="1044" i="true" spc="43">
                <a:solidFill>
                  <a:srgbClr val="5D1212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      (12oz)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992237" y="5050822"/>
            <a:ext cx="3233031" cy="132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1"/>
              </a:lnSpc>
            </a:pPr>
            <a:r>
              <a:rPr lang="en-US" sz="944" i="true" spc="39">
                <a:solidFill>
                  <a:srgbClr val="5D1212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       (22oz)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02755" y="5278366"/>
            <a:ext cx="3233031" cy="132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1"/>
              </a:lnSpc>
            </a:pPr>
            <a:r>
              <a:rPr lang="en-US" sz="944" i="true" spc="39">
                <a:solidFill>
                  <a:srgbClr val="5D1212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 (22oz)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09155" y="5426986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CORONA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$8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33966" y="5639711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HEINEKEN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$8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71651" y="7191487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MASALA MULE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91748" y="7406216"/>
            <a:ext cx="3177045" cy="1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V</a:t>
            </a:r>
            <a:r>
              <a:rPr lang="en-US" sz="744" i="true" spc="31">
                <a:solidFill>
                  <a:srgbClr val="5D1212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odka infused with garam masala, lime juice,</a:t>
            </a:r>
          </a:p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ginger beer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02599" y="7712431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TAMARIND MARGARITA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$14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51797" y="7930049"/>
            <a:ext cx="3177045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ilver tequila, lime juice. tamarind, and triple sec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71651" y="8206675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SEET LASSI PUNCH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$14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11091" y="8415507"/>
            <a:ext cx="3177045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Bo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urbon, sweet lassi, rose water, simple syrup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7240" y="8655059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LYCHEE MARTINI 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$14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62647" y="8854366"/>
            <a:ext cx="3177045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Vodka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lychee juice, lychee garnish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29010" y="9061672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MANGO MARTINI 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$14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09155" y="9264050"/>
            <a:ext cx="3177045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Vodka.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Mango Puree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344846" y="3351384"/>
            <a:ext cx="3097142" cy="11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MIONETTO PROSECCO BRUT $9(187ML)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314692" y="3457005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VENETO, ITALY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408735" y="3633265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b="true" sz="1153" spc="48">
                <a:solidFill>
                  <a:srgbClr val="74171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CHARDONNAY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272845" y="3823046"/>
            <a:ext cx="3526473" cy="26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CHATEAU ST MICHELLE $12 (GLASS) $44 (BOTTLE)     </a:t>
            </a:r>
          </a:p>
          <a:p>
            <a:pPr algn="ctr">
              <a:lnSpc>
                <a:spcPts val="1194"/>
              </a:lnSpc>
            </a:pPr>
          </a:p>
        </p:txBody>
      </p:sp>
      <p:sp>
        <p:nvSpPr>
          <p:cNvPr name="TextBox 40" id="40"/>
          <p:cNvSpPr txBox="true"/>
          <p:nvPr/>
        </p:nvSpPr>
        <p:spPr>
          <a:xfrm rot="0">
            <a:off x="4340790" y="4167397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b="true" sz="1153" spc="48">
                <a:solidFill>
                  <a:srgbClr val="74171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PINOT GRIGIO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126124" y="4338108"/>
            <a:ext cx="3526473" cy="11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CHLOF $12 (GLASS) $42 (BOTTLE)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408735" y="3946871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COLUMBIA VALLEY, WASHINGTON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208957" y="4478799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VALDADIGE DOC, ITALY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281046" y="4692316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b="true" sz="1153" spc="48">
                <a:solidFill>
                  <a:srgbClr val="74171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RIESLING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126985" y="4879205"/>
            <a:ext cx="3526473" cy="11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CHATEAU ST MICHELLE $14 (GLASS) $44(BOTTLE)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272845" y="5017223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COLUMBIA VALLEY, WASHINGTON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4344846" y="5225809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b="true" sz="1153" spc="48">
                <a:solidFill>
                  <a:srgbClr val="74171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SAUVIGNON BLANC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021250" y="5415591"/>
            <a:ext cx="3526473" cy="11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.10EL COTT $13 (GLASS) $42 (BOTTLE)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208957" y="5571639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CALLIFORNIA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4281046" y="5785157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b="true" sz="1153" spc="48">
                <a:solidFill>
                  <a:srgbClr val="74171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ROSE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005742" y="5966132"/>
            <a:ext cx="3526473" cy="11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THE PALE $13 (GLASS) $42 (BOTTLE)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4167971" y="6103129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COTES DE PROVENCE, FRANCE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4303860" y="6339097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b="true" sz="1153" spc="48">
                <a:solidFill>
                  <a:srgbClr val="74171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CABERNET SAUVIGNON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4635786" y="6538404"/>
            <a:ext cx="3526473" cy="11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62634" indent="-81317" lvl="1">
              <a:lnSpc>
                <a:spcPts val="1054"/>
              </a:lnSpc>
              <a:buFont typeface="Arial"/>
              <a:buChar char="•"/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ROBERT MONDAVI $14 (GLASS) $46 (BOTTLE)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4145157" y="6684927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CENTRAL COAST, CALIFORNIA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4191461" y="7273225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b="true" sz="1153" spc="48">
                <a:solidFill>
                  <a:srgbClr val="74171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PINOT NOIR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4635786" y="6927020"/>
            <a:ext cx="3526473" cy="11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62634" indent="-81317" lvl="1">
              <a:lnSpc>
                <a:spcPts val="1054"/>
              </a:lnSpc>
              <a:buFont typeface="Arial"/>
              <a:buChar char="•"/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JOSH CELLARS $15 (GLASS) $48 (BOTTLE)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806297" y="7083067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   CALIFORNIA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4635786" y="7472518"/>
            <a:ext cx="3526473" cy="11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62634" indent="-81317" lvl="1">
              <a:lnSpc>
                <a:spcPts val="1054"/>
              </a:lnSpc>
              <a:buFont typeface="Arial"/>
              <a:buChar char="•"/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LAY ER CAKE $14 (GLASS) $46 (BOTTLE)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4123516" y="7647616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CENTRAL COAST, CALIFORNIA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4916563" y="7889708"/>
            <a:ext cx="3526473" cy="11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62634" indent="-81317" lvl="1">
              <a:lnSpc>
                <a:spcPts val="1054"/>
              </a:lnSpc>
              <a:buFont typeface="Arial"/>
              <a:buChar char="•"/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MEIOMI 2018 $52 (BOTTLE)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4005742" y="8026706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CALIFORNIA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4141632" y="8249749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b="true" sz="1153" spc="48">
                <a:solidFill>
                  <a:srgbClr val="74171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MERLOT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3899741" y="8449056"/>
            <a:ext cx="3526473" cy="11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KENDALL JACKSON $13 (GLASS) $44 (BOTTLE)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3988135" y="8584416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CALIFORNIA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4005742" y="8797934"/>
            <a:ext cx="3202016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b="true" sz="1153" spc="48">
                <a:solidFill>
                  <a:srgbClr val="74171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MALBEE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3762129" y="8987716"/>
            <a:ext cx="3526473" cy="11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753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            CHAKRAS $14 (GLASS) $44 (BOTTLE)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3886200" y="9130767"/>
            <a:ext cx="3233031" cy="9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spc="31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       MENDOZA, ARGENTINA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475950" y="2719634"/>
            <a:ext cx="3849796" cy="27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3"/>
              </a:lnSpc>
            </a:pPr>
            <a:r>
              <a:rPr lang="en-US" b="true" sz="1659" spc="69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             THE ART OF MIXOLOGY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871651" y="3110529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MIRCH MUMTAZ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$14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812326" y="3326712"/>
            <a:ext cx="3177045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V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odka or tequila with fresh orange and lime juices, a hint of green chili, and a touch of black salt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857143" y="3648557"/>
            <a:ext cx="3097142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KACHUMBER COOLER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$14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811091" y="3866913"/>
            <a:ext cx="3177045" cy="1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garden-fresh cocktail blending smooth gin, cucumber slices, zesty lime, cilantro, and a subtle jalapeño kick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2646359" y="2288073"/>
            <a:ext cx="3315002" cy="288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63"/>
              </a:lnSpc>
            </a:pPr>
            <a:r>
              <a:rPr lang="en-US" sz="1759" spc="73">
                <a:solidFill>
                  <a:srgbClr val="741717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THE BAR AT ROYAL PALACE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FE5DB">
                <a:alpha val="100000"/>
              </a:srgbClr>
            </a:gs>
            <a:gs pos="100000">
              <a:srgbClr val="E7DCC8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8000" y="113242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2418992" y="0"/>
                </a:moveTo>
                <a:lnTo>
                  <a:pt x="0" y="0"/>
                </a:lnTo>
                <a:lnTo>
                  <a:pt x="0" y="2418992"/>
                </a:lnTo>
                <a:lnTo>
                  <a:pt x="2418992" y="2418992"/>
                </a:lnTo>
                <a:lnTo>
                  <a:pt x="241899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08000" y="7531408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2418992" y="2418992"/>
                </a:moveTo>
                <a:lnTo>
                  <a:pt x="0" y="2418992"/>
                </a:lnTo>
                <a:lnTo>
                  <a:pt x="0" y="0"/>
                </a:lnTo>
                <a:lnTo>
                  <a:pt x="2418992" y="0"/>
                </a:lnTo>
                <a:lnTo>
                  <a:pt x="2418992" y="241899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5245408" y="7531408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0" y="2418992"/>
                </a:moveTo>
                <a:lnTo>
                  <a:pt x="2418992" y="2418992"/>
                </a:lnTo>
                <a:lnTo>
                  <a:pt x="2418992" y="0"/>
                </a:lnTo>
                <a:lnTo>
                  <a:pt x="0" y="0"/>
                </a:lnTo>
                <a:lnTo>
                  <a:pt x="0" y="241899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245408" y="113242"/>
            <a:ext cx="2418992" cy="2418992"/>
          </a:xfrm>
          <a:custGeom>
            <a:avLst/>
            <a:gdLst/>
            <a:ahLst/>
            <a:cxnLst/>
            <a:rect r="r" b="b" t="t" l="l"/>
            <a:pathLst>
              <a:path h="2418992" w="2418992">
                <a:moveTo>
                  <a:pt x="0" y="0"/>
                </a:moveTo>
                <a:lnTo>
                  <a:pt x="2418992" y="0"/>
                </a:lnTo>
                <a:lnTo>
                  <a:pt x="2418992" y="2418992"/>
                </a:lnTo>
                <a:lnTo>
                  <a:pt x="0" y="2418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410432" y="940056"/>
            <a:ext cx="3053766" cy="373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3"/>
              </a:lnSpc>
            </a:pPr>
            <a:r>
              <a:rPr lang="en-US" b="true" sz="2159" spc="90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THE GRAND FINALE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49196" y="2369697"/>
            <a:ext cx="3556964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Creamy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vanilla ice cream served with warm, soft gulab jamun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79482" y="2193070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VANILA ICE CREAM WITH GULAB JAMUN  </a:t>
            </a: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- $10 (2PCS)       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07718" y="1742458"/>
            <a:ext cx="3315002" cy="288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63"/>
              </a:lnSpc>
            </a:pPr>
            <a:r>
              <a:rPr lang="en-US" b="true" sz="1759" spc="73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             DESSERT ROYALE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66028" y="2613239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ROYAL SPECIAL KHEER - $10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47822" y="2803021"/>
            <a:ext cx="3074899" cy="132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6"/>
              </a:lnSpc>
            </a:pPr>
            <a:r>
              <a:rPr lang="en-US" sz="854" spc="35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{ADD NUTS OR ROSE}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48267" y="2915028"/>
            <a:ext cx="3556964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ilky rice pudding garnished with nuts and infused with rose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55461" y="3157120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KULFI FALOODA - $10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47692" y="3357145"/>
            <a:ext cx="3556964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raditional Indian kulfi served with falooda noodles and rose syrup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228699" y="3761162"/>
            <a:ext cx="3315002" cy="288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3"/>
              </a:lnSpc>
            </a:pPr>
            <a:r>
              <a:rPr lang="en-US" b="true" sz="1759" spc="73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ROYAL SCOOPS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55461" y="4216079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MALAI KULFI - $6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047692" y="4402274"/>
            <a:ext cx="3556964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ndian sweetened cream made with saffron and nuts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14913" y="4615652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MANGO ICE CREAM - $6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614913" y="4898144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KESAR PISTA - $6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023794" y="5072134"/>
            <a:ext cx="3556964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reamy pistachio and cardamom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168673" y="5507506"/>
            <a:ext cx="3315002" cy="288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3"/>
              </a:lnSpc>
            </a:pPr>
            <a:r>
              <a:rPr lang="en-US" b="true" sz="1759" spc="73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MITHAI ROYALE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614913" y="5929543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RAS MALAI - $8 (3PCS)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023794" y="6138375"/>
            <a:ext cx="3677015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Cott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age cheese patties served cold in sweetened condensed milk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666028" y="6347925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GULAB JAMUN - $8 (3PCS)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029144" y="6575807"/>
            <a:ext cx="3677015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Soft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milk powder balls served warm in sugar syrup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227770" y="6947522"/>
            <a:ext cx="3315002" cy="288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3"/>
              </a:lnSpc>
            </a:pPr>
            <a:r>
              <a:rPr lang="en-US" b="true" sz="1759" spc="73">
                <a:solidFill>
                  <a:srgbClr val="5D1212"/>
                </a:solidFill>
                <a:latin typeface="DM Sans Bold"/>
                <a:ea typeface="DM Sans Bold"/>
                <a:cs typeface="DM Sans Bold"/>
                <a:sym typeface="DM Sans Bold"/>
              </a:rPr>
              <a:t>ROYAL REFRESHMENTS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93932" y="7340984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LASSI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269247" y="7556801"/>
            <a:ext cx="3074899" cy="132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6"/>
              </a:lnSpc>
            </a:pPr>
            <a:r>
              <a:rPr lang="en-US" sz="854" spc="35">
                <a:solidFill>
                  <a:srgbClr val="5D1212"/>
                </a:solidFill>
                <a:latin typeface="Open Sans"/>
                <a:ea typeface="Open Sans"/>
                <a:cs typeface="Open Sans"/>
                <a:sym typeface="Open Sans"/>
              </a:rPr>
              <a:t>[MANGO $7 SWEET $7 SALT $7]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903742" y="7708360"/>
            <a:ext cx="3677015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Yogurt-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based drink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30989" y="7884047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SWEET LIME SODA - $5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903742" y="8090797"/>
            <a:ext cx="3677015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Lemon juice, sugar, 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black salt, mint club soda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554887" y="8311496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FOUNTAIN SODA - $4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987667" y="9083928"/>
            <a:ext cx="3677015" cy="9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"/>
              </a:lnSpc>
            </a:pP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Black lea with milk. ginger. card</a:t>
            </a:r>
            <a:r>
              <a:rPr lang="en-US" sz="744" i="true" spc="31">
                <a:solidFill>
                  <a:srgbClr val="5D1212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amom. and spices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54887" y="8597700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PELLEGRINO [SMALL- $7 LARGE - $12]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613984" y="8883903"/>
            <a:ext cx="4542574" cy="19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1153" spc="48">
                <a:solidFill>
                  <a:srgbClr val="5D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MASALA CHAI - $6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DAHFboCovyk</dc:identifier>
  <dcterms:modified xsi:type="dcterms:W3CDTF">2011-08-01T06:04:30Z</dcterms:modified>
  <cp:revision>1</cp:revision>
  <dc:title>Beige Minimal Classic Restaurant Menu</dc:title>
</cp:coreProperties>
</file>